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5143500" cx="9144000"/>
  <p:notesSz cx="6858000" cy="9144000"/>
  <p:embeddedFontLst>
    <p:embeddedFont>
      <p:font typeface="Average"/>
      <p:regular r:id="rId71"/>
    </p:embeddedFont>
    <p:embeddedFont>
      <p:font typeface="Ubuntu Mono"/>
      <p:regular r:id="rId72"/>
      <p:bold r:id="rId73"/>
      <p:italic r:id="rId74"/>
      <p:boldItalic r:id="rId75"/>
    </p:embeddedFont>
    <p:embeddedFont>
      <p:font typeface="Oswald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Simon Thornewill von Ess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8F6CE15-9297-484B-A88D-FAC3F59330AD}">
  <a:tblStyle styleId="{78F6CE15-9297-484B-A88D-FAC3F59330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UbuntuMono-bold.fntdata"/><Relationship Id="rId72" Type="http://schemas.openxmlformats.org/officeDocument/2006/relationships/font" Target="fonts/UbuntuMono-regular.fntdata"/><Relationship Id="rId31" Type="http://schemas.openxmlformats.org/officeDocument/2006/relationships/slide" Target="slides/slide24.xml"/><Relationship Id="rId75" Type="http://schemas.openxmlformats.org/officeDocument/2006/relationships/font" Target="fonts/UbuntuMono-boldItalic.fntdata"/><Relationship Id="rId30" Type="http://schemas.openxmlformats.org/officeDocument/2006/relationships/slide" Target="slides/slide23.xml"/><Relationship Id="rId74" Type="http://schemas.openxmlformats.org/officeDocument/2006/relationships/font" Target="fonts/UbuntuMono-italic.fntdata"/><Relationship Id="rId33" Type="http://schemas.openxmlformats.org/officeDocument/2006/relationships/slide" Target="slides/slide26.xml"/><Relationship Id="rId77" Type="http://schemas.openxmlformats.org/officeDocument/2006/relationships/font" Target="fonts/Oswald-bold.fntdata"/><Relationship Id="rId32" Type="http://schemas.openxmlformats.org/officeDocument/2006/relationships/slide" Target="slides/slide25.xml"/><Relationship Id="rId76" Type="http://schemas.openxmlformats.org/officeDocument/2006/relationships/font" Target="fonts/Oswald-regular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Average-regular.fntdata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7-31T13:14:14.832">
    <p:pos x="6000" y="0"/>
    <p:text>Make sure you also add reverse case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7-31T12:30:31.806">
    <p:pos x="2880" y="1531"/>
    <p:text>TODO: Change to cont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8bc2a4e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8bc2a4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d8bc2a4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d8bc2a4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8bc2a4e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8bc2a4e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8bc2a4e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d8bc2a4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f0e0a17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f0e0a17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d8bc2a4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d8bc2a4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d8bc2a4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d8bc2a4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8bc2a4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d8bc2a4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d8bc2a4e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d8bc2a4e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d9aeaa2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d9aeaa2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d7ecab40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d7ecab40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9aeaa2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d9aeaa2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f4a1def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f4a1def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f4a1de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f4a1de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9aeaa2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9aeaa2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da26a1b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da26a1b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e79f4a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e79f4a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d9aeaa2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d9aeaa2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f0e0a17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f0e0a17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ede5f6f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ede5f6f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d9aeaa2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d9aeaa2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7ecab40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d7ecab40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ede5f6f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ede5f6f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ede5f6f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ede5f6f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da26a1b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da26a1b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f4a1def2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f4a1def2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f4a1def2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f4a1def2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f4a1def2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f4a1def2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f4a1def2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f4a1def2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da26a1b1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da26a1b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ede5f6f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ede5f6f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da26a1b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da26a1b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7ecab40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7ecab4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da26a1b1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da26a1b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da26a1b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da26a1b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and Dirty: Multiply Prior by Likelihood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da26a1b1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da26a1b1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accurate, divide by the likelihood of the data at each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Integral is gnarly, but we can make it equal to 1 to make it disappear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da26a1b1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da26a1b1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integral equal to one by adding A coefficient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da26a1b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da26a1b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 simplifies massively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da26a1b1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da26a1b1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 Voila. A function that is easy to import from numpy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ee2316b5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ee2316b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ef7870d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ef7870d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da26a1b1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da26a1b1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da26a1b1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da26a1b1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d7ecab40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d7ecab40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da26a1b1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da26a1b1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da9461da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da9461da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d9aeaa2d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d9aeaa2d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f0e0a172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f0e0a172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f0e0a17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f0e0a17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e86858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e86858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da9461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da9461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f0df4a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f0df4a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d7ecab40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d7ecab40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da9461d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da9461d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d7ecab40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d7ecab40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d7ecab4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d7ecab4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d7ecab4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d7ecab4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f4a1def2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f4a1def2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f4a1def2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f4a1def2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d8bc2a4e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d8bc2a4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8bc2a4e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8bc2a4e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f4a1def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f4a1def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2.xml"/><Relationship Id="rId4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linkedin.com/in/sthornewillve" TargetMode="External"/><Relationship Id="rId4" Type="http://schemas.openxmlformats.org/officeDocument/2006/relationships/hyperlink" Target="https://github.com/SThornewillvE/" TargetMode="External"/><Relationship Id="rId5" Type="http://schemas.openxmlformats.org/officeDocument/2006/relationships/hyperlink" Target="https://twitter.com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Bayesian Statistics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Simon Thornewill von Essen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 Analyst, Goodgame Studios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🐍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of Rain: Frequentist 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P-value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Probability of data given a parameter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“The probability that outcome is due to random chance given that there is no difference between experimental groups”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P(X | μ)</a:t>
            </a:r>
            <a:endParaRPr sz="18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17288"/>
            <a:ext cx="3999899" cy="21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214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</a:t>
            </a:r>
            <a:r>
              <a:rPr lang="en-GB" sz="1800"/>
              <a:t>robability of getting this result given our data 0.001?</a:t>
            </a:r>
            <a:br>
              <a:rPr lang="en-GB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43" name="Google Shape;143;p23"/>
          <p:cNvSpPr txBox="1"/>
          <p:nvPr/>
        </p:nvSpPr>
        <p:spPr>
          <a:xfrm>
            <a:off x="2953050" y="153562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7674725" y="3143250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84350" y="3143250"/>
            <a:ext cx="73863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Does a 95% Confidence interval contain the true value 95% of the time?</a:t>
            </a:r>
            <a:endParaRPr sz="1800"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4078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probability of getting this result given our data 0.001?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Probability of getting this result </a:t>
            </a:r>
            <a:r>
              <a:rPr lang="en-GB" sz="1800" u="sng"/>
              <a:t>given no difference in experimental groups</a:t>
            </a:r>
            <a:br>
              <a:rPr lang="en-GB" sz="1800"/>
            </a:br>
            <a:r>
              <a:rPr lang="en-GB" sz="1800"/>
              <a:t>i</a:t>
            </a:r>
            <a:r>
              <a:rPr lang="en-GB" sz="1800"/>
              <a:t>s 0.001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55" name="Google Shape;155;p24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84350" y="3143250"/>
            <a:ext cx="84078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</a:t>
            </a:r>
            <a:r>
              <a:rPr lang="en-GB" sz="1800"/>
              <a:t>Does a 95% Confidence interval contain the true value 95% of the time?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	</a:t>
            </a:r>
            <a:r>
              <a:rPr lang="en-GB" sz="1800" u="sng"/>
              <a:t>Interval with repeated experiments</a:t>
            </a:r>
            <a:r>
              <a:rPr lang="en-GB" sz="1800"/>
              <a:t> will contain the parameter 95% of the  time</a:t>
            </a:r>
            <a:endParaRPr sz="1800"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</a:t>
            </a:r>
            <a:r>
              <a:rPr lang="en-GB"/>
              <a:t>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2140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Frequentism expects that parameters exist and are fixed, the probabilities are the likelihood of our data given these expectations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65" name="Google Shape;165;p25"/>
          <p:cNvSpPr/>
          <p:nvPr/>
        </p:nvSpPr>
        <p:spPr>
          <a:xfrm>
            <a:off x="550181" y="129796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25"/>
          <p:cNvCxnSpPr/>
          <p:nvPr/>
        </p:nvCxnSpPr>
        <p:spPr>
          <a:xfrm>
            <a:off x="4344225" y="210920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5"/>
          <p:cNvSpPr txBox="1"/>
          <p:nvPr/>
        </p:nvSpPr>
        <p:spPr>
          <a:xfrm>
            <a:off x="3922275" y="467720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68" name="Google Shape;168;p25"/>
          <p:cNvCxnSpPr/>
          <p:nvPr/>
        </p:nvCxnSpPr>
        <p:spPr>
          <a:xfrm>
            <a:off x="3604275" y="234602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5"/>
          <p:cNvCxnSpPr/>
          <p:nvPr/>
        </p:nvCxnSpPr>
        <p:spPr>
          <a:xfrm>
            <a:off x="3870700" y="257175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5"/>
          <p:cNvCxnSpPr/>
          <p:nvPr/>
        </p:nvCxnSpPr>
        <p:spPr>
          <a:xfrm>
            <a:off x="3182425" y="304540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/>
          <p:nvPr/>
        </p:nvCxnSpPr>
        <p:spPr>
          <a:xfrm flipH="1" rot="10800000">
            <a:off x="4041300" y="364300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5"/>
          <p:cNvCxnSpPr/>
          <p:nvPr/>
        </p:nvCxnSpPr>
        <p:spPr>
          <a:xfrm flipH="1" rot="10800000">
            <a:off x="4151725" y="4386738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5"/>
          <p:cNvCxnSpPr/>
          <p:nvPr/>
        </p:nvCxnSpPr>
        <p:spPr>
          <a:xfrm>
            <a:off x="3663875" y="383163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5"/>
          <p:cNvCxnSpPr/>
          <p:nvPr/>
        </p:nvCxnSpPr>
        <p:spPr>
          <a:xfrm>
            <a:off x="3870700" y="4098063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5"/>
          <p:cNvCxnSpPr/>
          <p:nvPr/>
        </p:nvCxnSpPr>
        <p:spPr>
          <a:xfrm>
            <a:off x="2946075" y="33896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5"/>
          <p:cNvSpPr txBox="1"/>
          <p:nvPr/>
        </p:nvSpPr>
        <p:spPr>
          <a:xfrm>
            <a:off x="6076000" y="3189725"/>
            <a:ext cx="2449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5690800" y="210920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Inverting our “view”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Interval still contains parameter 95% of the time, so what’s the issue?</a:t>
            </a:r>
            <a:endParaRPr sz="1800"/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Issue: Parameter doesn’t vary, our PoV does</a:t>
            </a:r>
            <a:endParaRPr sz="1400"/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Our understanding of the world -&gt; PoV is constant</a:t>
            </a:r>
            <a:endParaRPr sz="1400"/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This creates an inherent conflict of understanding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icture of child"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54" y="1179825"/>
            <a:ext cx="5276701" cy="3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723000" y="4425625"/>
            <a:ext cx="7698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Child doesn’t move, your repeated photos contain them 95% of the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11700" y="3463375"/>
            <a:ext cx="85206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Requires large sample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Does not allow for integration of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P-values</a:t>
            </a:r>
            <a:r>
              <a:rPr lang="en-GB"/>
              <a:t> and confidence intervals</a:t>
            </a:r>
            <a:r>
              <a:rPr lang="en-GB"/>
              <a:t> are unintuitive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Difficult to communicate</a:t>
            </a:r>
            <a:endParaRPr/>
          </a:p>
        </p:txBody>
      </p:sp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</a:t>
            </a:r>
            <a:r>
              <a:rPr lang="en-GB"/>
              <a:t>Stats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Possibility to perform experiments indefinitely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Parameters are assumed to be specific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Able to estimate params given enough experiments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311700" y="23957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Works well for simulations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“Objective”</a:t>
            </a:r>
            <a:endParaRPr/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Stats Disav. Cont.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Amount of data you have is limited?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have relevant and applicable prior information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</a:t>
            </a:r>
            <a:r>
              <a:rPr lang="en-GB"/>
              <a:t>Infinite</a:t>
            </a:r>
            <a:r>
              <a:rPr lang="en-GB"/>
              <a:t>” experiments are not possible? (Cost, feasibility)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Stakeholders have a hard time understanding frequentist logic?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Children never stay still and assuming they don’t is </a:t>
            </a:r>
            <a:r>
              <a:rPr lang="en-GB"/>
              <a:t>blasphemy</a:t>
            </a:r>
            <a:r>
              <a:rPr lang="en-GB"/>
              <a:t> 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5819050" y="251625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4361100" y="19464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6470300" y="30713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6855150" y="416927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6943925" y="3629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the probability?</a:t>
            </a: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</a:t>
            </a: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Goal: </a:t>
            </a:r>
            <a:r>
              <a:rPr lang="en-GB" sz="1800"/>
              <a:t>Invert a likelihood </a:t>
            </a:r>
            <a:endParaRPr sz="1800"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200" y="2146800"/>
            <a:ext cx="4734099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8232900" y="1649400"/>
            <a:ext cx="599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6427100" y="1649400"/>
            <a:ext cx="1032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likelihood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7078350" y="3165200"/>
            <a:ext cx="153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normalisation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4458500" y="1916200"/>
            <a:ext cx="87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posterior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the probability?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Bayesian: By updating our beliefs for each obs.</a:t>
            </a:r>
            <a:endParaRPr sz="3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</a:t>
            </a:r>
            <a:r>
              <a:rPr lang="en-GB"/>
              <a:t> Alternate View</a:t>
            </a:r>
            <a:endParaRPr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𝜃 </a:t>
            </a:r>
            <a:r>
              <a:rPr lang="en-GB" sz="1800"/>
              <a:t>= Parameter,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X = Data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</a:t>
            </a:r>
            <a:r>
              <a:rPr lang="en-GB" sz="1800"/>
              <a:t>𝜃</a:t>
            </a:r>
            <a:r>
              <a:rPr lang="en-GB" sz="1800"/>
              <a:t> | X): Prob. Param given Dat.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p(B): Prior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p(A | B): Freq. Likelihood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p(A): Normalisation Const.</a:t>
            </a:r>
            <a:endParaRPr sz="1800"/>
          </a:p>
        </p:txBody>
      </p:sp>
      <p:sp>
        <p:nvSpPr>
          <p:cNvPr id="239" name="Google Shape;239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775" y="2029625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208375" y="301385"/>
            <a:ext cx="82140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“Wait, wasn’t this was we were doing with </a:t>
            </a:r>
            <a:r>
              <a:rPr lang="en-GB" sz="1800" u="sng"/>
              <a:t>frequentism?”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246" name="Google Shape;246;p33"/>
          <p:cNvSpPr/>
          <p:nvPr/>
        </p:nvSpPr>
        <p:spPr>
          <a:xfrm>
            <a:off x="446856" y="44687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3"/>
          <p:cNvCxnSpPr/>
          <p:nvPr/>
        </p:nvCxnSpPr>
        <p:spPr>
          <a:xfrm>
            <a:off x="2760675" y="125811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3"/>
          <p:cNvSpPr txBox="1"/>
          <p:nvPr/>
        </p:nvSpPr>
        <p:spPr>
          <a:xfrm>
            <a:off x="2338725" y="382611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49" name="Google Shape;249;p33"/>
          <p:cNvCxnSpPr/>
          <p:nvPr/>
        </p:nvCxnSpPr>
        <p:spPr>
          <a:xfrm>
            <a:off x="2020725" y="149493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287150" y="172066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1598875" y="219431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3"/>
          <p:cNvCxnSpPr/>
          <p:nvPr/>
        </p:nvCxnSpPr>
        <p:spPr>
          <a:xfrm flipH="1" rot="10800000">
            <a:off x="2457750" y="279191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3"/>
          <p:cNvCxnSpPr/>
          <p:nvPr/>
        </p:nvCxnSpPr>
        <p:spPr>
          <a:xfrm flipH="1" rot="10800000">
            <a:off x="2568175" y="3535647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3"/>
          <p:cNvCxnSpPr/>
          <p:nvPr/>
        </p:nvCxnSpPr>
        <p:spPr>
          <a:xfrm>
            <a:off x="2080325" y="298054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3"/>
          <p:cNvCxnSpPr/>
          <p:nvPr/>
        </p:nvCxnSpPr>
        <p:spPr>
          <a:xfrm>
            <a:off x="2287150" y="3246972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3"/>
          <p:cNvCxnSpPr/>
          <p:nvPr/>
        </p:nvCxnSpPr>
        <p:spPr>
          <a:xfrm>
            <a:off x="1362525" y="25385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3"/>
          <p:cNvSpPr txBox="1"/>
          <p:nvPr/>
        </p:nvSpPr>
        <p:spPr>
          <a:xfrm rot="-5400000">
            <a:off x="-564125" y="2342310"/>
            <a:ext cx="194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8" name="Google Shape;258;p33"/>
          <p:cNvSpPr/>
          <p:nvPr/>
        </p:nvSpPr>
        <p:spPr>
          <a:xfrm rot="10800000">
            <a:off x="792650" y="125811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 txBox="1"/>
          <p:nvPr>
            <p:ph idx="12" type="sldNum"/>
          </p:nvPr>
        </p:nvSpPr>
        <p:spPr>
          <a:xfrm>
            <a:off x="8422375" y="465504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60" name="Google Shape;260;p33"/>
          <p:cNvCxnSpPr/>
          <p:nvPr/>
        </p:nvCxnSpPr>
        <p:spPr>
          <a:xfrm>
            <a:off x="4174300" y="2357710"/>
            <a:ext cx="6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3"/>
          <p:cNvCxnSpPr/>
          <p:nvPr/>
        </p:nvCxnSpPr>
        <p:spPr>
          <a:xfrm>
            <a:off x="58251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3"/>
          <p:cNvCxnSpPr/>
          <p:nvPr/>
        </p:nvCxnSpPr>
        <p:spPr>
          <a:xfrm>
            <a:off x="59879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3"/>
          <p:cNvCxnSpPr/>
          <p:nvPr/>
        </p:nvCxnSpPr>
        <p:spPr>
          <a:xfrm>
            <a:off x="61433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3"/>
          <p:cNvCxnSpPr/>
          <p:nvPr/>
        </p:nvCxnSpPr>
        <p:spPr>
          <a:xfrm>
            <a:off x="63654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3"/>
          <p:cNvCxnSpPr/>
          <p:nvPr/>
        </p:nvCxnSpPr>
        <p:spPr>
          <a:xfrm>
            <a:off x="65652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3"/>
          <p:cNvCxnSpPr/>
          <p:nvPr/>
        </p:nvCxnSpPr>
        <p:spPr>
          <a:xfrm>
            <a:off x="5580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3"/>
          <p:cNvCxnSpPr/>
          <p:nvPr/>
        </p:nvCxnSpPr>
        <p:spPr>
          <a:xfrm>
            <a:off x="68834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3"/>
          <p:cNvCxnSpPr/>
          <p:nvPr/>
        </p:nvCxnSpPr>
        <p:spPr>
          <a:xfrm>
            <a:off x="70314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3"/>
          <p:cNvCxnSpPr/>
          <p:nvPr/>
        </p:nvCxnSpPr>
        <p:spPr>
          <a:xfrm>
            <a:off x="74237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3"/>
          <p:cNvCxnSpPr/>
          <p:nvPr/>
        </p:nvCxnSpPr>
        <p:spPr>
          <a:xfrm>
            <a:off x="72461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3"/>
          <p:cNvCxnSpPr/>
          <p:nvPr/>
        </p:nvCxnSpPr>
        <p:spPr>
          <a:xfrm>
            <a:off x="7704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3"/>
          <p:cNvCxnSpPr/>
          <p:nvPr/>
        </p:nvCxnSpPr>
        <p:spPr>
          <a:xfrm>
            <a:off x="67354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5732875" y="23576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3"/>
          <p:cNvSpPr txBox="1"/>
          <p:nvPr/>
        </p:nvSpPr>
        <p:spPr>
          <a:xfrm>
            <a:off x="5440175" y="2744760"/>
            <a:ext cx="2590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Given a region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Our parameter will be more or less likely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J. Vanderplas’s 2014 Scipy Talk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Alternate View</a:t>
            </a: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6475161" y="18200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3316175" y="3308100"/>
            <a:ext cx="2671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Problem: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p(X)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p(𝜃)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5987986" y="270037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3159636" y="339639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4150200" y="1820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✔️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625" y="2022225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Your Own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Take Previous posterior</a:t>
            </a:r>
            <a:endParaRPr sz="2400"/>
          </a:p>
        </p:txBody>
      </p:sp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50" y="2029613"/>
            <a:ext cx="4017150" cy="10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/>
          <p:nvPr/>
        </p:nvSpPr>
        <p:spPr>
          <a:xfrm>
            <a:off x="8695361" y="18274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Problem: Are you Baking your biases into your model?</a:t>
            </a:r>
            <a:endParaRPr sz="2400"/>
          </a:p>
        </p:txBody>
      </p:sp>
      <p:sp>
        <p:nvSpPr>
          <p:cNvPr id="303" name="Google Shape;303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375" y="3059875"/>
            <a:ext cx="2882026" cy="1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Might as well have your explicit and tangible biases.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As the sample size increases, priors get washed out.</a:t>
            </a:r>
            <a:endParaRPr sz="1800"/>
          </a:p>
          <a:p>
            <a:pPr indent="-31750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Low Sample Size: Frequentist Stats is börked anyway, so why not?</a:t>
            </a:r>
            <a:endParaRPr/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High Sample Size: Prior Doesn’t matter</a:t>
            </a:r>
            <a:endParaRPr/>
          </a:p>
        </p:txBody>
      </p:sp>
      <p:sp>
        <p:nvSpPr>
          <p:cNvPr id="311" name="Google Shape;311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P(X)?</a:t>
            </a:r>
            <a:endParaRPr/>
          </a:p>
        </p:txBody>
      </p:sp>
      <p:sp>
        <p:nvSpPr>
          <p:cNvPr id="317" name="Google Shape;317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Sum of all possible numerators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Yes, this can get difficult</a:t>
            </a:r>
            <a:endParaRPr sz="1800"/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163" y="3976334"/>
            <a:ext cx="2961338" cy="70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350" y="2778800"/>
            <a:ext cx="2961337" cy="88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350" y="1152475"/>
            <a:ext cx="3030149" cy="81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/>
          <p:nvPr/>
        </p:nvSpPr>
        <p:spPr>
          <a:xfrm>
            <a:off x="8377136" y="15548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38"/>
          <p:cNvCxnSpPr>
            <a:stCxn id="321" idx="2"/>
          </p:cNvCxnSpPr>
          <p:nvPr/>
        </p:nvCxnSpPr>
        <p:spPr>
          <a:xfrm>
            <a:off x="7265425" y="1970335"/>
            <a:ext cx="0" cy="70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P(X)?</a:t>
            </a:r>
            <a:endParaRPr/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You can ignore P(X) if you are comparing posteriors for the same distributions</a:t>
            </a:r>
            <a:endParaRPr sz="1800"/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350" y="2259325"/>
            <a:ext cx="3030149" cy="81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/>
          <p:nvPr/>
        </p:nvSpPr>
        <p:spPr>
          <a:xfrm>
            <a:off x="8377136" y="266167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Monty Hall Problem: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Pick Door 1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Monty opens door 2</a:t>
            </a:r>
            <a:r>
              <a:rPr i="1" lang="en-GB" sz="1400"/>
              <a:t> </a:t>
            </a:r>
            <a:r>
              <a:rPr lang="en-GB" sz="1400" u="sng"/>
              <a:t>to reveal a goat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Should you switch to door 3?</a:t>
            </a:r>
            <a:endParaRPr/>
          </a:p>
        </p:txBody>
      </p:sp>
      <p:pic>
        <p:nvPicPr>
          <p:cNvPr id="338" name="Google Shape;338;p40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0"/>
          <p:cNvSpPr/>
          <p:nvPr/>
        </p:nvSpPr>
        <p:spPr>
          <a:xfrm>
            <a:off x="5580150" y="3581950"/>
            <a:ext cx="2686450" cy="831500"/>
          </a:xfrm>
          <a:custGeom>
            <a:rect b="b" l="l" r="r" t="t"/>
            <a:pathLst>
              <a:path extrusionOk="0" h="33260" w="107458">
                <a:moveTo>
                  <a:pt x="0" y="31971"/>
                </a:moveTo>
                <a:cubicBezTo>
                  <a:pt x="14061" y="31724"/>
                  <a:pt x="66458" y="35820"/>
                  <a:pt x="84368" y="30491"/>
                </a:cubicBezTo>
                <a:cubicBezTo>
                  <a:pt x="102278" y="25163"/>
                  <a:pt x="103610" y="5082"/>
                  <a:pt x="1074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2" name="Google Shape;342;p40"/>
          <p:cNvSpPr/>
          <p:nvPr/>
        </p:nvSpPr>
        <p:spPr>
          <a:xfrm>
            <a:off x="8188436" y="396624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graphicFrame>
        <p:nvGraphicFramePr>
          <p:cNvPr id="349" name="Google Shape;349;p41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{78F6CE15-9297-484B-A88D-FAC3F59330AD}</a:tableStyleId>
              </a:tblPr>
              <a:tblGrid>
                <a:gridCol w="1447800"/>
                <a:gridCol w="144780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Coin Toss: Classical Est.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Coin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H    T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0.5    0.5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graphicFrame>
        <p:nvGraphicFramePr>
          <p:cNvPr id="356" name="Google Shape;356;p42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{78F6CE15-9297-484B-A88D-FAC3F59330AD}</a:tableStyleId>
              </a:tblPr>
              <a:tblGrid>
                <a:gridCol w="1447800"/>
                <a:gridCol w="1447800"/>
                <a:gridCol w="17144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7" name="Google Shape;357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43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{78F6CE15-9297-484B-A88D-FAC3F59330AD}</a:tableStyleId>
              </a:tblPr>
              <a:tblGrid>
                <a:gridCol w="1447800"/>
                <a:gridCol w="1447800"/>
                <a:gridCol w="1742525"/>
                <a:gridCol w="161622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3" name="Google Shape;3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364" name="Google Shape;364;p43"/>
          <p:cNvSpPr txBox="1"/>
          <p:nvPr/>
        </p:nvSpPr>
        <p:spPr>
          <a:xfrm>
            <a:off x="421025" y="4561075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* This is the Dot Product of p(𝜃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 and p(X | 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65" name="Google Shape;365;p43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479831" y="3409246"/>
            <a:ext cx="1389843" cy="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 txBox="1"/>
          <p:nvPr/>
        </p:nvSpPr>
        <p:spPr>
          <a:xfrm>
            <a:off x="4819774" y="3356550"/>
            <a:ext cx="1614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1/6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+ 0 + 2/6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3/6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1/2 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7" name="Google Shape;367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graphicFrame>
        <p:nvGraphicFramePr>
          <p:cNvPr id="373" name="Google Shape;373;p44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{78F6CE15-9297-484B-A88D-FAC3F59330AD}</a:tableStyleId>
              </a:tblPr>
              <a:tblGrid>
                <a:gridCol w="1446200"/>
                <a:gridCol w="1446200"/>
                <a:gridCol w="1740625"/>
                <a:gridCol w="1614450"/>
                <a:gridCol w="161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4" name="Google Shape;374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5" name="Google Shape;375;p44"/>
          <p:cNvSpPr txBox="1"/>
          <p:nvPr/>
        </p:nvSpPr>
        <p:spPr>
          <a:xfrm>
            <a:off x="311700" y="3813600"/>
            <a:ext cx="60750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Key to problem: 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Monty does not choose doors at random and so opening a door provides you with information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“Table Method” 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from A. Downey’s </a:t>
            </a:r>
            <a:r>
              <a:rPr i="1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Think Bayes</a:t>
            </a:r>
            <a:endParaRPr i="1"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382" name="Google Shape;38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You see a train labeled 60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was the probability of seeing 60 given that you saw it?</a:t>
            </a:r>
            <a:endParaRPr sz="1800"/>
          </a:p>
        </p:txBody>
      </p:sp>
      <p:sp>
        <p:nvSpPr>
          <p:cNvPr id="383" name="Google Shape;383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575" y="1355150"/>
            <a:ext cx="4527600" cy="2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graphicFrame>
        <p:nvGraphicFramePr>
          <p:cNvPr id="390" name="Google Shape;390;p46"/>
          <p:cNvGraphicFramePr/>
          <p:nvPr/>
        </p:nvGraphicFramePr>
        <p:xfrm>
          <a:off x="311700" y="13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{78F6CE15-9297-484B-A88D-FAC3F59330AD}</a:tableStyleId>
              </a:tblPr>
              <a:tblGrid>
                <a:gridCol w="1446200"/>
                <a:gridCol w="1446200"/>
                <a:gridCol w="1740625"/>
                <a:gridCol w="1614450"/>
                <a:gridCol w="161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Train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1/N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baseline="-25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1/N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1/(6*10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baseline="30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1" name="Google Shape;391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4944725" y="4218425"/>
            <a:ext cx="111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𝚺 = P(Train)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1017725"/>
            <a:ext cx="63682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04" name="Google Shape;404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change priors?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br>
              <a:rPr lang="en-GB" sz="1800"/>
            </a:b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increase the max number of trains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endParaRPr sz="1800"/>
          </a:p>
        </p:txBody>
      </p:sp>
      <p:sp>
        <p:nvSpPr>
          <p:cNvPr id="405" name="Google Shape;405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6" name="Google Shape;4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50" y="1541550"/>
            <a:ext cx="4397050" cy="26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A. Downey’s “Think Bayes”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1 - Discrete Case Recap</a:t>
            </a:r>
            <a:endParaRPr/>
          </a:p>
        </p:txBody>
      </p:sp>
      <p:sp>
        <p:nvSpPr>
          <p:cNvPr id="413" name="Google Shape;413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Remember the table calculation!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</a:t>
            </a:r>
            <a:r>
              <a:rPr lang="en-GB" sz="1800"/>
              <a:t>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</p:txBody>
      </p:sp>
      <p:pic>
        <p:nvPicPr>
          <p:cNvPr id="414" name="Google Shape;4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1113"/>
            <a:ext cx="4090074" cy="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AB Testing Revisited: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Two variants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What is the probability of the parameters for each variant given the data?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Time for Bayesian Statistics!</a:t>
            </a:r>
            <a:endParaRPr/>
          </a:p>
        </p:txBody>
      </p:sp>
      <p:pic>
        <p:nvPicPr>
          <p:cNvPr id="422" name="Google Shape;4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122" y="1354750"/>
            <a:ext cx="2882251" cy="26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AB Test</a:t>
            </a:r>
            <a:r>
              <a:rPr lang="en-GB" sz="1800"/>
              <a:t>: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people randomly placed in control/test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 conversions (1/0)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our Likelihood?</a:t>
            </a:r>
            <a:endParaRPr/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Bernoulli</a:t>
            </a:r>
            <a:endParaRPr/>
          </a:p>
        </p:txBody>
      </p:sp>
      <p:pic>
        <p:nvPicPr>
          <p:cNvPr id="430" name="Google Shape;4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650" y="2610775"/>
            <a:ext cx="4295649" cy="4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Dice: Classical Est.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Dice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--------------------------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    |    |    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1    2    3    4    5    6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0.16 0.16 0.16 0.16 0.16 0.16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Prior?</a:t>
            </a:r>
            <a:r>
              <a:rPr lang="en-GB" sz="1800"/>
              <a:t>: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/>
              <a:t>Uninformed Prior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Uniform distribution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Represented by </a:t>
            </a:r>
            <a:br>
              <a:rPr lang="en-GB"/>
            </a:br>
            <a:r>
              <a:rPr lang="en-GB"/>
              <a:t>Indicator Function</a:t>
            </a:r>
            <a:endParaRPr/>
          </a:p>
        </p:txBody>
      </p:sp>
      <p:pic>
        <p:nvPicPr>
          <p:cNvPr id="438" name="Google Shape;4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98" y="1169268"/>
            <a:ext cx="4295650" cy="75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2035749"/>
            <a:ext cx="4295650" cy="257738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225"/>
            <a:ext cx="8839202" cy="72104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1870488"/>
            <a:ext cx="8839200" cy="149131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460" name="Google Shape;4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7125"/>
            <a:ext cx="8839200" cy="12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2124000" y="2656850"/>
            <a:ext cx="7698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5"/>
          <p:cNvSpPr/>
          <p:nvPr/>
        </p:nvSpPr>
        <p:spPr>
          <a:xfrm>
            <a:off x="3485725" y="2656850"/>
            <a:ext cx="3924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55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52400" y="4386244"/>
            <a:ext cx="3473844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0" y="1917600"/>
            <a:ext cx="8839201" cy="71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6"/>
          <p:cNvPicPr preferRelativeResize="0"/>
          <p:nvPr/>
        </p:nvPicPr>
        <p:blipFill rotWithShape="1">
          <a:blip r:embed="rId4">
            <a:alphaModFix/>
          </a:blip>
          <a:srcRect b="0" l="35745" r="0" t="0"/>
          <a:stretch/>
        </p:blipFill>
        <p:spPr>
          <a:xfrm>
            <a:off x="1990803" y="2917175"/>
            <a:ext cx="2938751" cy="5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478" name="Google Shape;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75" y="2014263"/>
            <a:ext cx="4573458" cy="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7725"/>
            <a:ext cx="2933700" cy="11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333" y="2630550"/>
            <a:ext cx="1928667" cy="251294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A61C00"/>
                </a:solidFill>
              </a:rPr>
              <a:t>‹#›</a:t>
            </a:fld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 Recap</a:t>
            </a:r>
            <a:endParaRPr/>
          </a:p>
        </p:txBody>
      </p:sp>
      <p:sp>
        <p:nvSpPr>
          <p:cNvPr id="487" name="Google Shape;487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Integral over all possible hypotheses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(Tips and tricks may be required)</a:t>
            </a:r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31113"/>
            <a:ext cx="4090074" cy="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is it okay not to perform Normalisation?</a:t>
            </a:r>
            <a:endParaRPr/>
          </a:p>
        </p:txBody>
      </p:sp>
      <p:sp>
        <p:nvSpPr>
          <p:cNvPr id="495" name="Google Shape;495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When you are comparing two values inside of the same set that creates p(P)</a:t>
            </a:r>
            <a:endParaRPr sz="1800"/>
          </a:p>
        </p:txBody>
      </p:sp>
      <p:sp>
        <p:nvSpPr>
          <p:cNvPr id="496" name="Google Shape;496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7" name="Google Shape;4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150" y="2029613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03" name="Google Shape;503;p6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Beta distribution is example of conj. Prior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it and you will get the same distribution in posterior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Once the math is done, never do it again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Update functions using data as it appears</a:t>
            </a:r>
            <a:endParaRPr/>
          </a:p>
        </p:txBody>
      </p:sp>
      <p:pic>
        <p:nvPicPr>
          <p:cNvPr id="504" name="Google Shape;5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31127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6" name="Google Shape;506;p60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See more Conj. Priors in U. of Santa Cruz’s Coursera Course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12" name="Google Shape;512;p61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13" name="Google Shape;51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4838"/>
            <a:ext cx="8839200" cy="59383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3137750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must be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Often created overly simplified models when applied to complex phenomena </a:t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Stats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 Outcomes are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are assumed to be equally likely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21663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Fast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to understand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20" name="Google Shape;520;p62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521" name="Google Shape;521;p62"/>
          <p:cNvGrpSpPr/>
          <p:nvPr/>
        </p:nvGrpSpPr>
        <p:grpSpPr>
          <a:xfrm>
            <a:off x="152400" y="2017888"/>
            <a:ext cx="8839203" cy="1107731"/>
            <a:chOff x="152400" y="1170125"/>
            <a:chExt cx="8839203" cy="1107731"/>
          </a:xfrm>
        </p:grpSpPr>
        <p:pic>
          <p:nvPicPr>
            <p:cNvPr id="522" name="Google Shape;522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170125"/>
              <a:ext cx="8839202" cy="657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980204"/>
              <a:ext cx="8839203" cy="297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4" name="Google Shape;524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30" name="Google Shape;530;p6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Estimation of Parameters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Credible Intervals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Check priors</a:t>
            </a:r>
            <a:endParaRPr/>
          </a:p>
        </p:txBody>
      </p:sp>
      <p:pic>
        <p:nvPicPr>
          <p:cNvPr id="531" name="Google Shape;5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60672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38" name="Google Shape;538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44" name="Google Shape;544;p65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with Frequentist AB Test: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Test needs to reach pre-defined sample size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Correct for multiple tests (Bonferoni)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Don’t accept null hypothesis!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Can only reject/fail to reject, no indication of “how significant”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No peeking!</a:t>
            </a:r>
            <a:endParaRPr sz="1400"/>
          </a:p>
        </p:txBody>
      </p:sp>
      <p:sp>
        <p:nvSpPr>
          <p:cNvPr id="545" name="Google Shape;545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51" name="Google Shape;551;p6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we calculate P-values now?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No need, just calculate P(𝜃</a:t>
            </a:r>
            <a:r>
              <a:rPr baseline="-25000" lang="en-GB" sz="1400"/>
              <a:t>2</a:t>
            </a:r>
            <a:r>
              <a:rPr lang="en-GB" sz="1400"/>
              <a:t> &gt; 𝜃</a:t>
            </a:r>
            <a:r>
              <a:rPr baseline="-25000" lang="en-GB" sz="1400"/>
              <a:t>1</a:t>
            </a:r>
            <a:r>
              <a:rPr lang="en-GB" sz="1400"/>
              <a:t>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Takes some calculation, but the result is nicer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we peek or stop at any time?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Yes!</a:t>
            </a:r>
            <a:endParaRPr sz="1400"/>
          </a:p>
        </p:txBody>
      </p:sp>
      <p:pic>
        <p:nvPicPr>
          <p:cNvPr id="552" name="Google Shape;5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60672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4" name="Google Shape;554;p66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Nora Neumann @ Pydata 2016 on YouTube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60" name="Google Shape;560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1" name="Google Shape;561;p67"/>
          <p:cNvSpPr txBox="1"/>
          <p:nvPr/>
        </p:nvSpPr>
        <p:spPr>
          <a:xfrm>
            <a:off x="185025" y="4655050"/>
            <a:ext cx="8132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Vincenzo Lavorini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@ “Bayesian A/B Testing with Python: the easy guide” Towards Data Science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62" name="Google Shape;5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75" y="1017725"/>
            <a:ext cx="3417107" cy="33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282" y="1017725"/>
            <a:ext cx="3332526" cy="33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idx="1" type="body"/>
          </p:nvPr>
        </p:nvSpPr>
        <p:spPr>
          <a:xfrm>
            <a:off x="348700" y="2849250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Steeper learning curve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Integrals are hard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Workarounds can be computationally expensive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Criticisms of being less “objective” due to use of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Uniform prior gets special criticism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Estimations become the same as frequentist estimations with high sample sizes (redundant)</a:t>
            </a:r>
            <a:endParaRPr/>
          </a:p>
        </p:txBody>
      </p:sp>
      <p:sp>
        <p:nvSpPr>
          <p:cNvPr id="569" name="Google Shape;56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</a:t>
            </a:r>
            <a:r>
              <a:rPr lang="en-GB"/>
              <a:t> Stats</a:t>
            </a:r>
            <a:endParaRPr/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111650"/>
            <a:ext cx="8520600" cy="17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Incorporation of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Estimation in the case of little data (specific circumstances)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Allows for models of as little or high complexity as necessary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Parameters are distributions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Easier to communicate</a:t>
            </a:r>
            <a:endParaRPr/>
          </a:p>
        </p:txBody>
      </p:sp>
      <p:sp>
        <p:nvSpPr>
          <p:cNvPr id="571" name="Google Shape;571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this mean we can ban Frequentism?</a:t>
            </a:r>
            <a:endParaRPr/>
          </a:p>
        </p:txBody>
      </p:sp>
      <p:sp>
        <p:nvSpPr>
          <p:cNvPr id="577" name="Google Shape;577;p69"/>
          <p:cNvSpPr txBox="1"/>
          <p:nvPr>
            <p:ph idx="1" type="body"/>
          </p:nvPr>
        </p:nvSpPr>
        <p:spPr>
          <a:xfrm>
            <a:off x="311700" y="1152475"/>
            <a:ext cx="409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Absolutely not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Simply different paradigms which are better at answering different questions</a:t>
            </a:r>
            <a:endParaRPr/>
          </a:p>
        </p:txBody>
      </p:sp>
      <p:sp>
        <p:nvSpPr>
          <p:cNvPr id="578" name="Google Shape;578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“Call to Action”</a:t>
            </a:r>
            <a:endParaRPr/>
          </a:p>
        </p:txBody>
      </p:sp>
      <p:sp>
        <p:nvSpPr>
          <p:cNvPr id="584" name="Google Shape;58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Remember differences between Freq. and Bayes. to understand both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 that it’s not as difficult as it looks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Practice makes perfect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Sources to get started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Remember when you should consider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Might not be necessary</a:t>
            </a:r>
            <a:endParaRPr/>
          </a:p>
        </p:txBody>
      </p:sp>
      <p:sp>
        <p:nvSpPr>
          <p:cNvPr id="585" name="Google Shape;585;p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for further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1"/>
          <p:cNvSpPr txBox="1"/>
          <p:nvPr>
            <p:ph idx="1" type="body"/>
          </p:nvPr>
        </p:nvSpPr>
        <p:spPr>
          <a:xfrm>
            <a:off x="311700" y="1152475"/>
            <a:ext cx="8520600" cy="3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Mathematical Understanding: 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Stats: From Concept to Data Analysis”,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U of Santa Cruz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Intuition between Bayesianism &amp; Frequentism: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“Frequentism and Bayesianism”,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Scipy - Jake Vander Plas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Examples of Real World Applications: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“Think Bayes”,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Allan Downey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Further reading into MCMC and pyMC: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Methods for Hackers”,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Cameron Davidson-Pilon</a:t>
            </a:r>
            <a:endParaRPr sz="1200"/>
          </a:p>
        </p:txBody>
      </p:sp>
      <p:sp>
        <p:nvSpPr>
          <p:cNvPr id="592" name="Google Shape;592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the probability?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3567150" y="1857550"/>
            <a:ext cx="44109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Take measurements over time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Measurements will eventually approximate the parameter we want to measure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3" name="Google Shape;103;p18"/>
          <p:cNvCxnSpPr/>
          <p:nvPr/>
        </p:nvCxnSpPr>
        <p:spPr>
          <a:xfrm rot="10800000">
            <a:off x="3004750" y="2061675"/>
            <a:ext cx="6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Slides on Github</a:t>
            </a:r>
            <a:endParaRPr/>
          </a:p>
        </p:txBody>
      </p:sp>
      <p:sp>
        <p:nvSpPr>
          <p:cNvPr id="598" name="Google Shape;598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https://cutt.ly/zGqux9</a:t>
            </a:r>
            <a:endParaRPr/>
          </a:p>
        </p:txBody>
      </p:sp>
      <p:pic>
        <p:nvPicPr>
          <p:cNvPr id="599" name="Google Shape;5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25" y="1870900"/>
            <a:ext cx="2375850" cy="23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00" y="1474600"/>
            <a:ext cx="4527602" cy="277214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Fin!</a:t>
            </a:r>
            <a:endParaRPr/>
          </a:p>
        </p:txBody>
      </p:sp>
      <p:sp>
        <p:nvSpPr>
          <p:cNvPr id="607" name="Google Shape;607;p7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endParaRPr/>
          </a:p>
        </p:txBody>
      </p:sp>
      <p:sp>
        <p:nvSpPr>
          <p:cNvPr id="608" name="Google Shape;608;p73">
            <a:hlinkClick r:id="rId3"/>
          </p:cNvPr>
          <p:cNvSpPr/>
          <p:nvPr/>
        </p:nvSpPr>
        <p:spPr>
          <a:xfrm>
            <a:off x="4056687" y="3662678"/>
            <a:ext cx="254072" cy="249416"/>
          </a:xfrm>
          <a:custGeom>
            <a:rect b="b" l="l" r="r" t="t"/>
            <a:pathLst>
              <a:path extrusionOk="0" h="471" w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3">
            <a:hlinkClick r:id="rId4"/>
          </p:cNvPr>
          <p:cNvSpPr/>
          <p:nvPr/>
        </p:nvSpPr>
        <p:spPr>
          <a:xfrm>
            <a:off x="4833264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231"/>
                </a:moveTo>
                <a:lnTo>
                  <a:pt x="239" y="231"/>
                </a:lnTo>
                <a:lnTo>
                  <a:pt x="239" y="231"/>
                </a:lnTo>
                <a:lnTo>
                  <a:pt x="239" y="231"/>
                </a:lnTo>
                <a:cubicBezTo>
                  <a:pt x="213" y="231"/>
                  <a:pt x="186" y="222"/>
                  <a:pt x="168" y="240"/>
                </a:cubicBezTo>
                <a:cubicBezTo>
                  <a:pt x="159" y="248"/>
                  <a:pt x="151" y="257"/>
                  <a:pt x="151" y="266"/>
                </a:cubicBezTo>
                <a:cubicBezTo>
                  <a:pt x="151" y="319"/>
                  <a:pt x="195" y="319"/>
                  <a:pt x="239" y="319"/>
                </a:cubicBezTo>
                <a:lnTo>
                  <a:pt x="239" y="319"/>
                </a:lnTo>
                <a:cubicBezTo>
                  <a:pt x="283" y="319"/>
                  <a:pt x="319" y="319"/>
                  <a:pt x="319" y="266"/>
                </a:cubicBezTo>
                <a:cubicBezTo>
                  <a:pt x="319" y="257"/>
                  <a:pt x="319" y="248"/>
                  <a:pt x="310" y="240"/>
                </a:cubicBezTo>
                <a:cubicBezTo>
                  <a:pt x="292" y="222"/>
                  <a:pt x="266" y="231"/>
                  <a:pt x="239" y="231"/>
                </a:cubicBezTo>
                <a:close/>
                <a:moveTo>
                  <a:pt x="195" y="293"/>
                </a:moveTo>
                <a:lnTo>
                  <a:pt x="195" y="293"/>
                </a:lnTo>
                <a:cubicBezTo>
                  <a:pt x="186" y="293"/>
                  <a:pt x="186" y="284"/>
                  <a:pt x="186" y="275"/>
                </a:cubicBezTo>
                <a:cubicBezTo>
                  <a:pt x="186" y="257"/>
                  <a:pt x="186" y="248"/>
                  <a:pt x="195" y="248"/>
                </a:cubicBezTo>
                <a:cubicBezTo>
                  <a:pt x="204" y="248"/>
                  <a:pt x="213" y="257"/>
                  <a:pt x="213" y="275"/>
                </a:cubicBezTo>
                <a:cubicBezTo>
                  <a:pt x="213" y="284"/>
                  <a:pt x="204" y="293"/>
                  <a:pt x="195" y="293"/>
                </a:cubicBezTo>
                <a:close/>
                <a:moveTo>
                  <a:pt x="274" y="293"/>
                </a:moveTo>
                <a:lnTo>
                  <a:pt x="274" y="293"/>
                </a:lnTo>
                <a:cubicBezTo>
                  <a:pt x="266" y="293"/>
                  <a:pt x="266" y="284"/>
                  <a:pt x="266" y="275"/>
                </a:cubicBezTo>
                <a:cubicBezTo>
                  <a:pt x="266" y="257"/>
                  <a:pt x="266" y="248"/>
                  <a:pt x="274" y="248"/>
                </a:cubicBezTo>
                <a:cubicBezTo>
                  <a:pt x="283" y="248"/>
                  <a:pt x="292" y="257"/>
                  <a:pt x="292" y="275"/>
                </a:cubicBezTo>
                <a:cubicBezTo>
                  <a:pt x="292" y="284"/>
                  <a:pt x="283" y="293"/>
                  <a:pt x="274" y="293"/>
                </a:cubicBezTo>
                <a:close/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257" y="328"/>
                </a:moveTo>
                <a:lnTo>
                  <a:pt x="257" y="328"/>
                </a:lnTo>
                <a:cubicBezTo>
                  <a:pt x="257" y="328"/>
                  <a:pt x="248" y="328"/>
                  <a:pt x="239" y="328"/>
                </a:cubicBezTo>
                <a:cubicBezTo>
                  <a:pt x="230" y="328"/>
                  <a:pt x="221" y="328"/>
                  <a:pt x="213" y="328"/>
                </a:cubicBezTo>
                <a:cubicBezTo>
                  <a:pt x="195" y="328"/>
                  <a:pt x="123" y="328"/>
                  <a:pt x="123" y="240"/>
                </a:cubicBezTo>
                <a:cubicBezTo>
                  <a:pt x="123" y="222"/>
                  <a:pt x="133" y="204"/>
                  <a:pt x="142" y="195"/>
                </a:cubicBezTo>
                <a:cubicBezTo>
                  <a:pt x="142" y="187"/>
                  <a:pt x="142" y="160"/>
                  <a:pt x="151" y="134"/>
                </a:cubicBezTo>
                <a:cubicBezTo>
                  <a:pt x="151" y="134"/>
                  <a:pt x="168" y="142"/>
                  <a:pt x="204" y="160"/>
                </a:cubicBezTo>
                <a:cubicBezTo>
                  <a:pt x="213" y="160"/>
                  <a:pt x="230" y="160"/>
                  <a:pt x="239" y="160"/>
                </a:cubicBezTo>
                <a:cubicBezTo>
                  <a:pt x="248" y="160"/>
                  <a:pt x="266" y="160"/>
                  <a:pt x="266" y="160"/>
                </a:cubicBezTo>
                <a:cubicBezTo>
                  <a:pt x="301" y="142"/>
                  <a:pt x="327" y="134"/>
                  <a:pt x="327" y="134"/>
                </a:cubicBezTo>
                <a:cubicBezTo>
                  <a:pt x="336" y="160"/>
                  <a:pt x="336" y="187"/>
                  <a:pt x="336" y="195"/>
                </a:cubicBezTo>
                <a:cubicBezTo>
                  <a:pt x="345" y="204"/>
                  <a:pt x="354" y="222"/>
                  <a:pt x="354" y="240"/>
                </a:cubicBezTo>
                <a:cubicBezTo>
                  <a:pt x="354" y="328"/>
                  <a:pt x="274" y="328"/>
                  <a:pt x="257" y="3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3">
            <a:hlinkClick r:id="rId5"/>
          </p:cNvPr>
          <p:cNvSpPr/>
          <p:nvPr/>
        </p:nvSpPr>
        <p:spPr>
          <a:xfrm>
            <a:off x="4444985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Slides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sp>
        <p:nvSpPr>
          <p:cNvPr id="621" name="Google Shape;621;p75"/>
          <p:cNvSpPr/>
          <p:nvPr/>
        </p:nvSpPr>
        <p:spPr>
          <a:xfrm>
            <a:off x="3848375" y="849896"/>
            <a:ext cx="3559750" cy="468250"/>
          </a:xfrm>
          <a:custGeom>
            <a:rect b="b" l="l" r="r" t="t"/>
            <a:pathLst>
              <a:path extrusionOk="0" h="18730" w="142390">
                <a:moveTo>
                  <a:pt x="0" y="14882"/>
                </a:moveTo>
                <a:cubicBezTo>
                  <a:pt x="10706" y="12415"/>
                  <a:pt x="40506" y="-561"/>
                  <a:pt x="64238" y="80"/>
                </a:cubicBezTo>
                <a:cubicBezTo>
                  <a:pt x="87970" y="721"/>
                  <a:pt x="129365" y="15622"/>
                  <a:pt x="142390" y="187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2" name="Google Shape;622;p75"/>
          <p:cNvSpPr txBox="1"/>
          <p:nvPr/>
        </p:nvSpPr>
        <p:spPr>
          <a:xfrm>
            <a:off x="4980675" y="5203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The Same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23" name="Google Shape;6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174" y="3042274"/>
            <a:ext cx="3999899" cy="849898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5"/>
          <p:cNvSpPr txBox="1"/>
          <p:nvPr/>
        </p:nvSpPr>
        <p:spPr>
          <a:xfrm>
            <a:off x="2161000" y="32185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∴</a:t>
            </a:r>
            <a:endParaRPr sz="24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25" name="Google Shape;6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600" y="1318150"/>
            <a:ext cx="3266024" cy="88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668" y="1318150"/>
            <a:ext cx="3266032" cy="8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5"/>
          <p:cNvSpPr/>
          <p:nvPr/>
        </p:nvSpPr>
        <p:spPr>
          <a:xfrm>
            <a:off x="4366425" y="2309025"/>
            <a:ext cx="532800" cy="632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Frequentist Est.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452371"/>
            <a:ext cx="3999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Check to see if thermometer is properly calibrated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450" y="1508738"/>
            <a:ext cx="4055799" cy="27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311700" y="2579175"/>
            <a:ext cx="3999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Frequentist Approach: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Take many readings and use the expectation value (mean) and std for sample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Calculate the probability of your data given your data following some parameter.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Frequentist Est.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Confidence Interval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From sample mean and standard deviation, calculate an interval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“Interval that contains the true parameter some percent of the time upon repeated experiments”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626775"/>
            <a:ext cx="3999900" cy="1889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Frequentist Est.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Confidence Interval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Intuition: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If you were to bootstrap the confidence interval n times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Interval would contain the mean of population 95% of the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626775"/>
            <a:ext cx="3999900" cy="1889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